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510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72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022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879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75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22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40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15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5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108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742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3797-AC60-4B6B-BD8F-5A3494ACB5D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61D6-D555-4AF9-B43E-1D2A6BA288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62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22627" y="365126"/>
            <a:ext cx="2142698" cy="59021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55344"/>
            <a:ext cx="10515600" cy="52216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يجب أن يكون لاعب الصف الأمامي ولاعبو الصف الخلفي على التوالي في</a:t>
            </a:r>
            <a:r>
              <a:rPr lang="ar-IQ" sz="2000" dirty="0"/>
              <a:t> </a:t>
            </a:r>
            <a:r>
              <a:rPr lang="ar-SA" sz="2000" dirty="0"/>
              <a:t>وضع جانبي وفقا للترتيب الموضح في القاعدة</a:t>
            </a:r>
          </a:p>
          <a:p>
            <a:pPr marL="0" indent="0" algn="ctr">
              <a:buNone/>
            </a:pPr>
            <a:r>
              <a:rPr lang="ar-SA" sz="2000" dirty="0"/>
              <a:t>تحدد </a:t>
            </a:r>
            <a:r>
              <a:rPr lang="ar-SA" sz="2000" dirty="0" smtClean="0"/>
              <a:t>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 وتتم </a:t>
            </a:r>
            <a:r>
              <a:rPr lang="ar-SA" sz="2000" dirty="0" smtClean="0"/>
              <a:t>م</a:t>
            </a:r>
            <a:r>
              <a:rPr lang="ar-IQ" sz="2000" dirty="0" smtClean="0"/>
              <a:t>را</a:t>
            </a:r>
            <a:r>
              <a:rPr lang="ar-SA" sz="2000" dirty="0" smtClean="0"/>
              <a:t>قبتها </a:t>
            </a:r>
            <a:r>
              <a:rPr lang="ar-SA" sz="2000" dirty="0"/>
              <a:t>طبقا لمواقع أقدامهم الملامسة </a:t>
            </a:r>
            <a:r>
              <a:rPr lang="ar-SA" sz="2000" dirty="0" smtClean="0"/>
              <a:t>للأرض</a:t>
            </a:r>
            <a:r>
              <a:rPr lang="ar-IQ" sz="2000" dirty="0" smtClean="0"/>
              <a:t> </a:t>
            </a:r>
            <a:r>
              <a:rPr lang="ar-SA" sz="2000" dirty="0" smtClean="0"/>
              <a:t>كالتالي</a:t>
            </a:r>
            <a:r>
              <a:rPr lang="ar-SA" sz="2000" dirty="0"/>
              <a:t>:</a:t>
            </a:r>
          </a:p>
          <a:p>
            <a:pPr marL="0" indent="0" algn="ctr">
              <a:buNone/>
            </a:pPr>
            <a:r>
              <a:rPr lang="ar-SA" sz="2000" dirty="0"/>
              <a:t>يجب أن يكون جزء على الأقل من قدم أي من لاعبي الصف الأمامي </a:t>
            </a:r>
            <a:r>
              <a:rPr lang="ar-SA" sz="2000" dirty="0" smtClean="0"/>
              <a:t>أقرب</a:t>
            </a:r>
            <a:r>
              <a:rPr lang="ar-IQ" sz="2000" dirty="0" smtClean="0"/>
              <a:t> </a:t>
            </a:r>
            <a:r>
              <a:rPr lang="ar-SA" sz="2000" dirty="0" smtClean="0"/>
              <a:t>إلى </a:t>
            </a:r>
            <a:r>
              <a:rPr lang="ar-SA" sz="2000" dirty="0"/>
              <a:t>خط المنتصف من قدمي لاعب الصف الخلفي المماثل له.</a:t>
            </a:r>
          </a:p>
          <a:p>
            <a:pPr marL="0" indent="0" algn="ctr">
              <a:buNone/>
            </a:pPr>
            <a:r>
              <a:rPr lang="ar-SA" sz="2000" dirty="0"/>
              <a:t>يجب أن يكون جزء على الأقل من قدم لاعب الجانب الأيمن (الأيسر) </a:t>
            </a:r>
            <a:r>
              <a:rPr lang="ar-SA" sz="2000" dirty="0" smtClean="0"/>
              <a:t>أقرب</a:t>
            </a:r>
            <a:r>
              <a:rPr lang="ar-IQ" sz="2000" dirty="0" smtClean="0"/>
              <a:t> </a:t>
            </a:r>
            <a:r>
              <a:rPr lang="ar-SA" sz="2000" dirty="0" smtClean="0"/>
              <a:t>إلى </a:t>
            </a:r>
            <a:r>
              <a:rPr lang="ar-SA" sz="2000" dirty="0"/>
              <a:t>الخط الجانبي الأيمن (الأيسر) من قدمي لاعب الوسط في ذلك الصف.</a:t>
            </a:r>
          </a:p>
          <a:p>
            <a:pPr marL="0" indent="0" algn="ctr">
              <a:buNone/>
            </a:pPr>
            <a:r>
              <a:rPr lang="ar-SA" sz="2000" dirty="0"/>
              <a:t>يحق للاعبين بعد إرسال الكرة التحرك وشغل أي مركز في ملعبهم </a:t>
            </a:r>
            <a:r>
              <a:rPr lang="ar-SA" sz="2000" dirty="0" smtClean="0"/>
              <a:t>والمنطقة</a:t>
            </a:r>
            <a:r>
              <a:rPr lang="ar-IQ" sz="2000" dirty="0" smtClean="0"/>
              <a:t> </a:t>
            </a:r>
            <a:r>
              <a:rPr lang="ar-SA" sz="2000" dirty="0" smtClean="0"/>
              <a:t>الحرة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/>
              <a:t>خطأ المركز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يرتكب الفريق خطأ المركز إذا لم يكن اللاعب في مركزه الصحيح في </a:t>
            </a:r>
            <a:r>
              <a:rPr lang="ar-SA" sz="2000" dirty="0" smtClean="0"/>
              <a:t>اللحظة</a:t>
            </a:r>
            <a:r>
              <a:rPr lang="ar-IQ" sz="2000" dirty="0" smtClean="0"/>
              <a:t> </a:t>
            </a:r>
            <a:r>
              <a:rPr lang="ar-SA" sz="2000" dirty="0" smtClean="0"/>
              <a:t>التي </a:t>
            </a:r>
            <a:r>
              <a:rPr lang="ar-SA" sz="2000" dirty="0"/>
              <a:t>تضرب فيها الكرة بواسطة المرسل. عندما يكون اللاعب بالملعب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خلال </a:t>
            </a:r>
            <a:r>
              <a:rPr lang="ar-SA" sz="2000" dirty="0"/>
              <a:t>تبديل غير قانوني، </a:t>
            </a:r>
            <a:r>
              <a:rPr lang="ar-SA" sz="2000" dirty="0" err="1"/>
              <a:t>وأستؤنف</a:t>
            </a:r>
            <a:r>
              <a:rPr lang="ar-SA" sz="2000" dirty="0"/>
              <a:t> اللعب، ويحسب هذا كخطأ مركز </a:t>
            </a:r>
            <a:r>
              <a:rPr lang="ar-SA" sz="2000" dirty="0" smtClean="0"/>
              <a:t>مع</a:t>
            </a:r>
            <a:r>
              <a:rPr lang="ar-IQ" sz="2000" dirty="0" smtClean="0"/>
              <a:t> </a:t>
            </a:r>
            <a:r>
              <a:rPr lang="ar-SA" sz="2000" dirty="0" smtClean="0"/>
              <a:t>النتائج </a:t>
            </a:r>
            <a:r>
              <a:rPr lang="ar-SA" sz="2000" dirty="0"/>
              <a:t>المترتبة على التبديل غير </a:t>
            </a:r>
            <a:r>
              <a:rPr lang="ar-SA" sz="2000" dirty="0" smtClean="0"/>
              <a:t>القانوني</a:t>
            </a:r>
            <a:r>
              <a:rPr lang="ar-IQ" sz="2000" dirty="0" smtClean="0"/>
              <a:t> </a:t>
            </a:r>
            <a:r>
              <a:rPr lang="ar-SA" sz="2000" dirty="0" smtClean="0"/>
              <a:t>عندما </a:t>
            </a:r>
            <a:r>
              <a:rPr lang="ar-SA" sz="2000" dirty="0"/>
              <a:t>يرتكب المرسل خطأ إرسال في لحظة ضربة الإرسال فإن خطأ </a:t>
            </a:r>
            <a:r>
              <a:rPr lang="ar-SA" sz="2000" dirty="0" smtClean="0"/>
              <a:t>المرسل</a:t>
            </a:r>
            <a:r>
              <a:rPr lang="ar-IQ" sz="2000" dirty="0" smtClean="0"/>
              <a:t> </a:t>
            </a:r>
            <a:r>
              <a:rPr lang="ar-SA" sz="2000" dirty="0" smtClean="0"/>
              <a:t>يحسب </a:t>
            </a:r>
            <a:r>
              <a:rPr lang="ar-SA" sz="2000" dirty="0"/>
              <a:t>قبل خطأ المركز.</a:t>
            </a:r>
          </a:p>
          <a:p>
            <a:pPr marL="0" indent="0" algn="ctr">
              <a:buNone/>
            </a:pPr>
            <a:r>
              <a:rPr lang="ar-SA" sz="2000" dirty="0"/>
              <a:t>عندما يصبح الإرسال خاطئاً بعد ضربة الإرسال فإن خطأ المركز هو </a:t>
            </a:r>
            <a:r>
              <a:rPr lang="ar-SA" sz="2000" dirty="0" smtClean="0"/>
              <a:t>الذي</a:t>
            </a:r>
            <a:r>
              <a:rPr lang="ar-IQ" sz="2000" dirty="0" smtClean="0"/>
              <a:t> </a:t>
            </a:r>
            <a:r>
              <a:rPr lang="ar-SA" sz="2000" dirty="0" smtClean="0"/>
              <a:t>يحتسب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/>
              <a:t>يؤدي خطأ المركز إلى النتائج التالية:</a:t>
            </a:r>
          </a:p>
          <a:p>
            <a:pPr marL="0" indent="0" algn="ctr">
              <a:buNone/>
            </a:pPr>
            <a:r>
              <a:rPr lang="ar-SA" sz="2000" dirty="0"/>
              <a:t>يجازي الفريق بنقطة والإرسال للمنافس</a:t>
            </a:r>
            <a:r>
              <a:rPr lang="ar-SA" sz="2000" dirty="0" smtClean="0"/>
              <a:t>.</a:t>
            </a:r>
            <a:r>
              <a:rPr lang="ar-IQ" sz="2000" dirty="0" smtClean="0"/>
              <a:t>/</a:t>
            </a:r>
            <a:r>
              <a:rPr lang="ar-SA" sz="2000" dirty="0" smtClean="0"/>
              <a:t>لابد </a:t>
            </a:r>
            <a:r>
              <a:rPr lang="ar-SA" sz="2000" dirty="0"/>
              <a:t>من تصحيح </a:t>
            </a:r>
            <a:r>
              <a:rPr lang="ar-SA" sz="2000" dirty="0" smtClean="0"/>
              <a:t>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اللاعبين.</a:t>
            </a:r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0527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63319" y="365125"/>
            <a:ext cx="2169994" cy="672105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2489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err="1" smtClean="0"/>
              <a:t>الدوارن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dirty="0" smtClean="0"/>
              <a:t>يحدد </a:t>
            </a:r>
            <a:r>
              <a:rPr lang="ar-SA" sz="2000" dirty="0"/>
              <a:t>ترتيب الدو ا رن بواسطة الترتيب الأساسي للفريق، وتتم </a:t>
            </a:r>
            <a:r>
              <a:rPr lang="ar-SA" sz="2000" dirty="0" smtClean="0"/>
              <a:t>م</a:t>
            </a:r>
            <a:r>
              <a:rPr lang="ar-IQ" sz="2000" smtClean="0"/>
              <a:t>را</a:t>
            </a:r>
            <a:r>
              <a:rPr lang="ar-SA" sz="2000" smtClean="0"/>
              <a:t>قبته </a:t>
            </a:r>
            <a:r>
              <a:rPr lang="ar-SA" sz="2000" dirty="0"/>
              <a:t>من </a:t>
            </a:r>
            <a:r>
              <a:rPr lang="ar-SA" sz="2000" dirty="0" smtClean="0"/>
              <a:t>خلال</a:t>
            </a:r>
            <a:r>
              <a:rPr lang="ar-IQ" sz="2000" dirty="0" smtClean="0"/>
              <a:t> </a:t>
            </a:r>
            <a:r>
              <a:rPr lang="ar-SA" sz="2000" dirty="0" smtClean="0"/>
              <a:t>ترتيب </a:t>
            </a:r>
            <a:r>
              <a:rPr lang="ar-SA" sz="2000" dirty="0"/>
              <a:t>الإرسال </a:t>
            </a:r>
            <a:r>
              <a:rPr lang="ar-SA" sz="2000" dirty="0" err="1" smtClean="0"/>
              <a:t>وم</a:t>
            </a:r>
            <a:r>
              <a:rPr lang="ar-IQ" sz="2000" dirty="0" smtClean="0"/>
              <a:t>راكز</a:t>
            </a:r>
            <a:r>
              <a:rPr lang="ar-SA" sz="2000" dirty="0" smtClean="0"/>
              <a:t> </a:t>
            </a:r>
            <a:r>
              <a:rPr lang="ar-SA" sz="2000" dirty="0"/>
              <a:t>اللاعبين طوال الشوط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يكسب الفريق المستقبل الحق في الإرسال، يدور لاعبوه مرك ا ز واحدا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err="1" smtClean="0"/>
              <a:t>إتجاه</a:t>
            </a:r>
            <a:r>
              <a:rPr lang="ar-SA" sz="2000" dirty="0" smtClean="0"/>
              <a:t> </a:t>
            </a:r>
            <a:r>
              <a:rPr lang="ar-SA" sz="2000" dirty="0"/>
              <a:t>عقرب الساعة: يدور اللاعب في مركز 2 إلى مركز 1 ليرسل، </a:t>
            </a:r>
            <a:r>
              <a:rPr lang="ar-SA" sz="2000" dirty="0" smtClean="0"/>
              <a:t>ويدور</a:t>
            </a:r>
            <a:r>
              <a:rPr lang="ar-IQ" sz="2000" dirty="0" smtClean="0"/>
              <a:t> </a:t>
            </a:r>
            <a:r>
              <a:rPr lang="ar-SA" sz="2000" dirty="0" smtClean="0"/>
              <a:t>اللاعب </a:t>
            </a:r>
            <a:r>
              <a:rPr lang="ar-SA" sz="2000" dirty="0"/>
              <a:t>في مركز 1 إلى مركز 6.. </a:t>
            </a:r>
            <a:r>
              <a:rPr lang="ar-SA" sz="2000" dirty="0" smtClean="0"/>
              <a:t>إلخ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خطأ الدوران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يرتكب </a:t>
            </a:r>
            <a:r>
              <a:rPr lang="ar-SA" sz="2000" dirty="0"/>
              <a:t>خطأ الدو ا رن عندما لا يؤدي الإرسال طبقا لترتيب الدو ا رن ويؤدي </a:t>
            </a:r>
            <a:r>
              <a:rPr lang="ar-SA" sz="2000" dirty="0" smtClean="0"/>
              <a:t>إلى</a:t>
            </a:r>
            <a:r>
              <a:rPr lang="ar-IQ" sz="2000" dirty="0" smtClean="0"/>
              <a:t> </a:t>
            </a:r>
            <a:r>
              <a:rPr lang="ar-SA" sz="2000" dirty="0" smtClean="0"/>
              <a:t>النتائج </a:t>
            </a:r>
            <a:r>
              <a:rPr lang="ar-SA" sz="2000" dirty="0"/>
              <a:t>التالية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يوقف </a:t>
            </a:r>
            <a:r>
              <a:rPr lang="ar-SA" sz="2000" dirty="0"/>
              <a:t>المسجل اللعب بواسطة الجرس، ويكسب المنافس نقطة والإرسال التالي.</a:t>
            </a:r>
          </a:p>
          <a:p>
            <a:pPr marL="0" indent="0" algn="ctr">
              <a:buNone/>
            </a:pPr>
            <a:r>
              <a:rPr lang="ar-SA" sz="2000" dirty="0"/>
              <a:t>اذا تم اكتشاف خطأ الدو ا رن بعد </a:t>
            </a:r>
            <a:r>
              <a:rPr lang="ar-SA" sz="2000" dirty="0" err="1"/>
              <a:t>إنتهاء</a:t>
            </a:r>
            <a:r>
              <a:rPr lang="ar-SA" sz="2000" dirty="0"/>
              <a:t> التداول البادئ بخطأ الدو ا رن ،</a:t>
            </a:r>
            <a:r>
              <a:rPr lang="ar-SA" sz="2000" dirty="0" smtClean="0"/>
              <a:t>تمنح</a:t>
            </a:r>
            <a:r>
              <a:rPr lang="ar-IQ" sz="2000" dirty="0" smtClean="0"/>
              <a:t> </a:t>
            </a:r>
            <a:r>
              <a:rPr lang="ar-SA" sz="2000" dirty="0" smtClean="0"/>
              <a:t>فقط </a:t>
            </a:r>
            <a:r>
              <a:rPr lang="ar-SA" sz="2000" dirty="0"/>
              <a:t>نقطة للمنافس بغض النظر عما آلت إليه نتيجة التداول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تصحيح ترتيب دو ا رن اللاعبين للفريق </a:t>
            </a:r>
            <a:r>
              <a:rPr lang="ar-SA" sz="2000" dirty="0" smtClean="0"/>
              <a:t>المخطئ</a:t>
            </a:r>
            <a:r>
              <a:rPr lang="ar-IQ" sz="2000" dirty="0" smtClean="0"/>
              <a:t> </a:t>
            </a:r>
            <a:r>
              <a:rPr lang="ar-SA" sz="2000" dirty="0" smtClean="0"/>
              <a:t>علاوة </a:t>
            </a:r>
            <a:r>
              <a:rPr lang="ar-SA" sz="2000" dirty="0"/>
              <a:t>على ذلك، يتعين على المسجل أن يحدد بدقة اللحظة التي </a:t>
            </a:r>
            <a:r>
              <a:rPr lang="ar-SA" sz="2000" dirty="0" err="1"/>
              <a:t>إرتكب</a:t>
            </a:r>
            <a:r>
              <a:rPr lang="ar-SA" sz="2000" dirty="0"/>
              <a:t> فيها</a:t>
            </a:r>
          </a:p>
          <a:p>
            <a:pPr marL="0" indent="0" algn="ctr">
              <a:buNone/>
            </a:pPr>
            <a:r>
              <a:rPr lang="ar-SA" sz="2000" dirty="0"/>
              <a:t>الخطأ، ويجب إلغاء جميع النقاط التالية لذلك والمسجلة بواسطة </a:t>
            </a:r>
            <a:r>
              <a:rPr lang="ar-SA" sz="2000" dirty="0" smtClean="0"/>
              <a:t>الفريق</a:t>
            </a:r>
            <a:r>
              <a:rPr lang="ar-IQ" sz="2000" dirty="0" smtClean="0"/>
              <a:t> </a:t>
            </a:r>
            <a:r>
              <a:rPr lang="ar-SA" sz="2000" dirty="0" smtClean="0"/>
              <a:t>المخطئ</a:t>
            </a:r>
            <a:r>
              <a:rPr lang="ar-SA" sz="2000" dirty="0"/>
              <a:t>، وتظل نقاط الفريق المنافس كما هي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عندما يتعذر تحديد تلك اللحظة، لا يتم إلغاء النقطة (النقاط) </a:t>
            </a:r>
            <a:r>
              <a:rPr lang="ar-SA" sz="2000" dirty="0" smtClean="0"/>
              <a:t>والج</a:t>
            </a:r>
            <a:r>
              <a:rPr lang="ar-IQ" sz="2000" dirty="0" err="1" smtClean="0"/>
              <a:t>زاء</a:t>
            </a:r>
            <a:r>
              <a:rPr lang="ar-SA" sz="2000" dirty="0" smtClean="0"/>
              <a:t> الوحيد</a:t>
            </a:r>
            <a:r>
              <a:rPr lang="ar-IQ" sz="2000" dirty="0" smtClean="0"/>
              <a:t> </a:t>
            </a:r>
            <a:r>
              <a:rPr lang="ar-SA" sz="2000" dirty="0" smtClean="0"/>
              <a:t>هو </a:t>
            </a:r>
            <a:r>
              <a:rPr lang="ar-SA" sz="2000" dirty="0"/>
              <a:t>نقطة والإرسال للمنافس.</a:t>
            </a:r>
          </a:p>
        </p:txBody>
      </p:sp>
    </p:spTree>
    <p:extLst>
      <p:ext uri="{BB962C8B-B14F-4D97-AF65-F5344CB8AC3E}">
        <p14:creationId xmlns:p14="http://schemas.microsoft.com/office/powerpoint/2010/main" val="33527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49420" y="365126"/>
            <a:ext cx="2374711" cy="60386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</a:t>
            </a:r>
            <a:r>
              <a:rPr lang="ar-SA" b="1" dirty="0" smtClean="0"/>
              <a:t>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68992"/>
            <a:ext cx="10515600" cy="5207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حالات </a:t>
            </a:r>
            <a:r>
              <a:rPr lang="ar-SA" sz="2000" b="1" dirty="0"/>
              <a:t>اللعب</a:t>
            </a:r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في </a:t>
            </a:r>
            <a:r>
              <a:rPr lang="ar-SA" sz="2000" b="1" dirty="0" smtClean="0"/>
              <a:t>اللعب</a:t>
            </a:r>
            <a:r>
              <a:rPr lang="ar-IQ" sz="2000" b="1" dirty="0" smtClean="0"/>
              <a:t>/</a:t>
            </a:r>
            <a:r>
              <a:rPr lang="ar-SA" sz="2000" dirty="0" smtClean="0"/>
              <a:t>تعتبر </a:t>
            </a:r>
            <a:r>
              <a:rPr lang="ar-SA" sz="2000" dirty="0"/>
              <a:t>الكرة في اللعب منذ لحظة ضربة الإرسال المصرح بها بواسطة </a:t>
            </a:r>
            <a:r>
              <a:rPr lang="ar-SA" sz="2000" dirty="0" smtClean="0"/>
              <a:t>الحكم</a:t>
            </a:r>
            <a:r>
              <a:rPr lang="ar-IQ" sz="2000" dirty="0" smtClean="0"/>
              <a:t> </a:t>
            </a:r>
            <a:r>
              <a:rPr lang="ar-SA" sz="2000" dirty="0" smtClean="0"/>
              <a:t>الأول.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خارج </a:t>
            </a:r>
            <a:r>
              <a:rPr lang="ar-SA" sz="2000" b="1" dirty="0" smtClean="0"/>
              <a:t>اللعب</a:t>
            </a:r>
            <a:r>
              <a:rPr lang="ar-IQ" sz="2000" b="1" dirty="0" smtClean="0"/>
              <a:t>/ </a:t>
            </a:r>
            <a:r>
              <a:rPr lang="ar-SA" sz="2000" dirty="0" smtClean="0"/>
              <a:t>تعتبر </a:t>
            </a:r>
            <a:r>
              <a:rPr lang="ar-SA" sz="2000" dirty="0"/>
              <a:t>الكرة خارج اللعب عند لحظة الخطأ الذي أطلقت عليه الصافرة </a:t>
            </a:r>
            <a:r>
              <a:rPr lang="ar-SA" sz="2000" dirty="0" smtClean="0"/>
              <a:t>بواسطة</a:t>
            </a:r>
            <a:r>
              <a:rPr lang="ar-IQ" sz="2000" dirty="0" smtClean="0"/>
              <a:t> </a:t>
            </a:r>
            <a:r>
              <a:rPr lang="ar-SA" sz="2000" dirty="0" smtClean="0"/>
              <a:t>أحد </a:t>
            </a:r>
            <a:r>
              <a:rPr lang="ar-SA" sz="2000" dirty="0"/>
              <a:t>الحكمين، وفي حالة عدم وجود الخطأ، عند لحظة الصافرة.</a:t>
            </a:r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"داخل</a:t>
            </a:r>
            <a:r>
              <a:rPr lang="ar-SA" sz="2000" dirty="0"/>
              <a:t>" </a:t>
            </a:r>
            <a:r>
              <a:rPr lang="ar-IQ" sz="2000" dirty="0" smtClean="0"/>
              <a:t>/ </a:t>
            </a:r>
            <a:r>
              <a:rPr lang="ar-SA" sz="2000" dirty="0" smtClean="0"/>
              <a:t>تعتبر </a:t>
            </a:r>
            <a:r>
              <a:rPr lang="ar-SA" sz="2000" dirty="0"/>
              <a:t>الكرة "داخل" عندما تلمس أرض الملعب بما في ذلك الخطوط الحدودية. </a:t>
            </a:r>
          </a:p>
          <a:p>
            <a:pPr marL="0" indent="0" algn="ctr">
              <a:buNone/>
            </a:pPr>
            <a:r>
              <a:rPr lang="ar-SA" sz="2000" b="1" dirty="0" smtClean="0"/>
              <a:t>الكرة </a:t>
            </a:r>
            <a:r>
              <a:rPr lang="ar-SA" sz="2000" b="1" dirty="0"/>
              <a:t>"</a:t>
            </a:r>
            <a:r>
              <a:rPr lang="ar-SA" sz="2000" b="1" dirty="0" smtClean="0"/>
              <a:t>خارج«</a:t>
            </a:r>
            <a:r>
              <a:rPr lang="ar-IQ" sz="2000" b="1" dirty="0" smtClean="0"/>
              <a:t> / </a:t>
            </a:r>
            <a:r>
              <a:rPr lang="ar-SA" sz="2000" dirty="0" smtClean="0"/>
              <a:t>تعتبر </a:t>
            </a:r>
            <a:r>
              <a:rPr lang="ar-SA" sz="2000" dirty="0"/>
              <a:t>الكرة "خارج" عندما:</a:t>
            </a:r>
          </a:p>
          <a:p>
            <a:pPr marL="0" indent="0" algn="ctr">
              <a:buNone/>
            </a:pPr>
            <a:r>
              <a:rPr lang="ar-SA" sz="2000" dirty="0" smtClean="0"/>
              <a:t>جميع أج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الكرة التي تلمس الأرض خارج الخطوط الحدودية بالكامل. </a:t>
            </a:r>
            <a:r>
              <a:rPr lang="ar-IQ" sz="2000" dirty="0" smtClean="0"/>
              <a:t>/ </a:t>
            </a:r>
            <a:r>
              <a:rPr lang="ar-SA" sz="2000" dirty="0" smtClean="0"/>
              <a:t>تلمس </a:t>
            </a:r>
            <a:r>
              <a:rPr lang="ar-SA" sz="2000" dirty="0"/>
              <a:t>جسماً خارج الملعب أو السقف أو شخصاً خارج اللعب. </a:t>
            </a:r>
            <a:r>
              <a:rPr lang="ar-IQ" sz="2000" dirty="0" smtClean="0"/>
              <a:t>/ </a:t>
            </a:r>
            <a:r>
              <a:rPr lang="ar-SA" sz="2000" dirty="0" smtClean="0"/>
              <a:t>تلمس </a:t>
            </a:r>
            <a:r>
              <a:rPr lang="ar-SA" sz="2000" dirty="0" err="1"/>
              <a:t>العصاتين</a:t>
            </a:r>
            <a:r>
              <a:rPr lang="ar-SA" sz="2000" dirty="0"/>
              <a:t> الهوائيتين أو الحبال أو القائمين أو الشبكة نفسها </a:t>
            </a:r>
            <a:r>
              <a:rPr lang="ar-SA" sz="2000" dirty="0" smtClean="0"/>
              <a:t>خارج</a:t>
            </a:r>
            <a:r>
              <a:rPr lang="ar-IQ" sz="2000" dirty="0" smtClean="0"/>
              <a:t> / </a:t>
            </a:r>
            <a:r>
              <a:rPr lang="ar-SA" sz="2000" dirty="0" smtClean="0"/>
              <a:t>الأشرطة </a:t>
            </a:r>
            <a:r>
              <a:rPr lang="ar-SA" sz="2000" dirty="0"/>
              <a:t>الجانبية</a:t>
            </a:r>
            <a:r>
              <a:rPr lang="ar-SA" sz="2000" dirty="0" smtClean="0"/>
              <a:t>.</a:t>
            </a:r>
            <a:r>
              <a:rPr lang="ar-IQ" sz="2000" dirty="0" smtClean="0"/>
              <a:t>/ </a:t>
            </a:r>
            <a:r>
              <a:rPr lang="ar-SA" sz="2000" dirty="0" smtClean="0"/>
              <a:t>تعبر </a:t>
            </a:r>
            <a:r>
              <a:rPr lang="ar-SA" sz="2000" dirty="0"/>
              <a:t>المستوى العمودي للشبكة كلياً أو حتى جزئياً خارج مجال العبور </a:t>
            </a:r>
            <a:r>
              <a:rPr lang="ar-IQ" sz="2000" dirty="0" smtClean="0"/>
              <a:t>/ </a:t>
            </a:r>
            <a:r>
              <a:rPr lang="ar-SA" sz="2000" dirty="0" smtClean="0"/>
              <a:t>تعبر </a:t>
            </a:r>
            <a:r>
              <a:rPr lang="ar-SA" sz="2000" dirty="0"/>
              <a:t>بالكامل المجال السفلي تحت </a:t>
            </a:r>
            <a:r>
              <a:rPr lang="ar-SA" sz="2000" dirty="0" smtClean="0"/>
              <a:t>الشبكة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لعب الكرة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يلعب كل فريق في منطقة ومجال </a:t>
            </a:r>
            <a:r>
              <a:rPr lang="ar-SA" sz="2000" dirty="0" smtClean="0"/>
              <a:t>لعبه</a:t>
            </a:r>
            <a:r>
              <a:rPr lang="ar-IQ" sz="2000" dirty="0" smtClean="0"/>
              <a:t> </a:t>
            </a:r>
            <a:r>
              <a:rPr lang="ar-SA" sz="2000" dirty="0" smtClean="0"/>
              <a:t>ويجوز </a:t>
            </a:r>
            <a:r>
              <a:rPr lang="ar-SA" sz="2000" dirty="0"/>
              <a:t>على كل حال </a:t>
            </a:r>
            <a:r>
              <a:rPr lang="ar-SA" sz="2000" dirty="0" err="1"/>
              <a:t>إستعادة</a:t>
            </a:r>
            <a:r>
              <a:rPr lang="ar-SA" sz="2000" dirty="0"/>
              <a:t> الكرة من المنطقة الحرة الخاصة به.</a:t>
            </a:r>
          </a:p>
          <a:p>
            <a:pPr marL="0" indent="0" algn="ctr">
              <a:buNone/>
            </a:pPr>
            <a:r>
              <a:rPr lang="ar-SA" sz="2000" b="1" dirty="0" smtClean="0"/>
              <a:t>ضربات </a:t>
            </a:r>
            <a:r>
              <a:rPr lang="ar-SA" sz="2000" b="1" dirty="0"/>
              <a:t>الفريق</a:t>
            </a:r>
          </a:p>
          <a:p>
            <a:pPr marL="0" indent="0" algn="ctr">
              <a:buNone/>
            </a:pPr>
            <a:r>
              <a:rPr lang="ar-SA" sz="2000" dirty="0"/>
              <a:t>الضربة هي أي تلامس مع الكرة بواسطة لاعب في </a:t>
            </a:r>
            <a:r>
              <a:rPr lang="ar-SA" sz="2000" dirty="0" smtClean="0"/>
              <a:t>الملعب</a:t>
            </a:r>
            <a:r>
              <a:rPr lang="ar-IQ" sz="2000" dirty="0" smtClean="0"/>
              <a:t> </a:t>
            </a:r>
            <a:r>
              <a:rPr lang="ar-SA" sz="2000" dirty="0" smtClean="0"/>
              <a:t>يسمح </a:t>
            </a:r>
            <a:r>
              <a:rPr lang="ar-SA" sz="2000" dirty="0"/>
              <a:t>للفريق بثلاث ضربات كحد أقصى بالإضافة إلى الصد، لإعادة الكرة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err="1" smtClean="0"/>
              <a:t>وٕاذا</a:t>
            </a:r>
            <a:r>
              <a:rPr lang="ar-SA" sz="2000" dirty="0" smtClean="0"/>
              <a:t> </a:t>
            </a:r>
            <a:r>
              <a:rPr lang="ar-SA" sz="2000" dirty="0"/>
              <a:t>أستخدم أكثر من ذلك يرتكب الفريق خطأ "أربع ضربات</a:t>
            </a:r>
            <a:r>
              <a:rPr lang="ar-SA" sz="2000" dirty="0" smtClean="0"/>
              <a:t>"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0276052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ملء الشاشة</PresentationFormat>
  <Paragraphs>33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شكل اللعب</vt:lpstr>
      <vt:lpstr>شكل اللعب</vt:lpstr>
      <vt:lpstr>حركات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شكل اللعب</dc:title>
  <dc:creator>DR.Ahmed Saker 2O14</dc:creator>
  <cp:lastModifiedBy>DR.Ahmed Saker 2O14</cp:lastModifiedBy>
  <cp:revision>1</cp:revision>
  <dcterms:created xsi:type="dcterms:W3CDTF">2018-12-12T05:53:56Z</dcterms:created>
  <dcterms:modified xsi:type="dcterms:W3CDTF">2018-12-12T05:54:00Z</dcterms:modified>
</cp:coreProperties>
</file>